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3" r:id="rId3"/>
    <p:sldId id="266" r:id="rId4"/>
    <p:sldId id="267" r:id="rId5"/>
    <p:sldId id="268" r:id="rId6"/>
    <p:sldId id="269" r:id="rId7"/>
    <p:sldId id="270" r:id="rId8"/>
    <p:sldId id="287" r:id="rId9"/>
    <p:sldId id="279" r:id="rId10"/>
    <p:sldId id="280" r:id="rId11"/>
    <p:sldId id="286" r:id="rId12"/>
    <p:sldId id="284" r:id="rId13"/>
    <p:sldId id="290" r:id="rId14"/>
    <p:sldId id="291" r:id="rId15"/>
    <p:sldId id="285" r:id="rId16"/>
    <p:sldId id="289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C95D-49DB-4097-9A4D-0978D0E90024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DD9E-3A74-428F-953A-90185EF7B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19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C95D-49DB-4097-9A4D-0978D0E90024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DD9E-3A74-428F-953A-90185EF7B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7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C95D-49DB-4097-9A4D-0978D0E90024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DD9E-3A74-428F-953A-90185EF7B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33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AC59D-3007-43E7-AFF7-458F5428A10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50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C23FF-00DD-4EE6-9C35-6C9E1607FBD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7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BDB1A-5CEE-4311-8054-3A6A32C4956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39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E441C-F6CE-4C03-946F-DF595EFE4CB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72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F3E3A-6D21-4A60-801C-BD6912A5E25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50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41844-5B96-4A88-9D59-0F168E8A04E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896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B7988-5099-4C88-AAE4-806B4882BE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845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CF77D-E01C-442D-86C4-0C7A040E0A7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2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C95D-49DB-4097-9A4D-0978D0E90024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DD9E-3A74-428F-953A-90185EF7B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47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835A1B-E9B2-46BA-9A88-EB6BA9C7AF7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799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7D063-4874-42FD-87E7-16F71C32E78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882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AFE55-F004-4B5B-A3C7-909F6A257A7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94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C95D-49DB-4097-9A4D-0978D0E90024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DD9E-3A74-428F-953A-90185EF7B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0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C95D-49DB-4097-9A4D-0978D0E90024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DD9E-3A74-428F-953A-90185EF7B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30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C95D-49DB-4097-9A4D-0978D0E90024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DD9E-3A74-428F-953A-90185EF7B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3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C95D-49DB-4097-9A4D-0978D0E90024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DD9E-3A74-428F-953A-90185EF7B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0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C95D-49DB-4097-9A4D-0978D0E90024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DD9E-3A74-428F-953A-90185EF7B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8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C95D-49DB-4097-9A4D-0978D0E90024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DD9E-3A74-428F-953A-90185EF7B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6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0C95D-49DB-4097-9A4D-0978D0E90024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DD9E-3A74-428F-953A-90185EF7B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46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0C95D-49DB-4097-9A4D-0978D0E90024}" type="datetimeFigureOut">
              <a:rPr lang="en-US" smtClean="0"/>
              <a:t>3/19/2013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0DD9E-3A74-428F-953A-90185EF7BB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452DB5-AEA7-4050-BB96-2ACA1A387CBF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1839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3-19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Grades will be shared tomorrow, the TEST helped many of you!</a:t>
            </a:r>
          </a:p>
          <a:p>
            <a:r>
              <a:rPr lang="en-US" dirty="0" smtClean="0"/>
              <a:t>BW – Define</a:t>
            </a:r>
          </a:p>
          <a:p>
            <a:r>
              <a:rPr lang="en-US" dirty="0" smtClean="0"/>
              <a:t>CW – Notes (remember to summarize key information)</a:t>
            </a:r>
          </a:p>
          <a:p>
            <a:r>
              <a:rPr lang="en-US" dirty="0" smtClean="0"/>
              <a:t>HW – 7 Regents Questions and an EQ Paragraph</a:t>
            </a:r>
          </a:p>
          <a:p>
            <a:r>
              <a:rPr lang="en-US" dirty="0" smtClean="0"/>
              <a:t>QOTD – “Hunger </a:t>
            </a:r>
            <a:r>
              <a:rPr lang="en-US" dirty="0"/>
              <a:t>makes a thief of any man</a:t>
            </a:r>
            <a:r>
              <a:rPr lang="en-US" dirty="0" smtClean="0"/>
              <a:t>.”</a:t>
            </a:r>
            <a:endParaRPr lang="en-US" dirty="0"/>
          </a:p>
          <a:p>
            <a:r>
              <a:rPr lang="en-US" dirty="0"/>
              <a:t>Pearl S. Buck </a:t>
            </a:r>
          </a:p>
        </p:txBody>
      </p:sp>
    </p:spTree>
    <p:extLst>
      <p:ext uri="{BB962C8B-B14F-4D97-AF65-F5344CB8AC3E}">
        <p14:creationId xmlns:p14="http://schemas.microsoft.com/office/powerpoint/2010/main" val="3208294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C0000"/>
                </a:solidFill>
                <a:cs typeface="Times New Roman" pitchFamily="18" charset="0"/>
              </a:rPr>
              <a:t>Fascism’s Rise in Italy </a:t>
            </a:r>
            <a:br>
              <a:rPr lang="en-US" b="1" dirty="0" smtClean="0">
                <a:solidFill>
                  <a:srgbClr val="CC0000"/>
                </a:solidFill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latin typeface="Arial" charset="0"/>
              </a:rPr>
              <a:t>Mussolini Takes Control</a:t>
            </a:r>
            <a:endParaRPr lang="en-US" sz="3600" dirty="0" smtClean="0">
              <a:latin typeface="Arial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charset="0"/>
              </a:rPr>
              <a:t>•	Fascist Party leader, </a:t>
            </a:r>
            <a:r>
              <a:rPr lang="en-US" b="1" dirty="0" smtClean="0">
                <a:solidFill>
                  <a:srgbClr val="008000"/>
                </a:solidFill>
                <a:latin typeface="Arial" charset="0"/>
              </a:rPr>
              <a:t>Benito Mussolini</a:t>
            </a:r>
            <a:r>
              <a:rPr lang="en-US" dirty="0" smtClean="0">
                <a:latin typeface="Arial" charset="0"/>
              </a:rPr>
              <a:t>, promises to rescue Italy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r>
              <a:rPr lang="en-US" dirty="0" smtClean="0">
                <a:latin typeface="Arial" charset="0"/>
              </a:rPr>
              <a:t>Italian king puts Mussolini in charge of government</a:t>
            </a:r>
          </a:p>
          <a:p>
            <a:r>
              <a:rPr lang="en-US" dirty="0" smtClean="0">
                <a:latin typeface="Arial" charset="0"/>
                <a:cs typeface="Times New Roman" pitchFamily="18" charset="0"/>
              </a:rPr>
              <a:t>Mussolini controls politics and economy in Italy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087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b="1" dirty="0"/>
          </a:p>
        </p:txBody>
      </p:sp>
      <p:pic>
        <p:nvPicPr>
          <p:cNvPr id="10244" name="Picture 4" descr="c?q=bd57c20b77db9e0e_lan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57150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247775" y="6396038"/>
            <a:ext cx="360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00"/>
                </a:solidFill>
              </a:rPr>
              <a:t>Mussolini and the Fascist Party</a:t>
            </a: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2362200"/>
            <a:ext cx="27305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44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NAZI’S!!!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>
                <a:latin typeface="Arial" charset="0"/>
              </a:rPr>
              <a:t>The Rise of the Nazis -G</a:t>
            </a:r>
            <a:r>
              <a:rPr lang="en-US" dirty="0" smtClean="0">
                <a:latin typeface="Arial" charset="0"/>
              </a:rPr>
              <a:t>erman brand of fascism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Arial" charset="0"/>
              </a:rPr>
              <a:t>Hitler’s New Power</a:t>
            </a:r>
            <a:endParaRPr lang="en-US" sz="3600" dirty="0" smtClean="0">
              <a:latin typeface="Arial" charset="0"/>
              <a:cs typeface="Times New Roman" pitchFamily="18" charset="0"/>
            </a:endParaRPr>
          </a:p>
          <a:p>
            <a:r>
              <a:rPr lang="en-US" dirty="0" smtClean="0">
                <a:latin typeface="Arial" charset="0"/>
              </a:rPr>
              <a:t>•	Hitler is named chancellor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r>
              <a:rPr lang="en-US" dirty="0" smtClean="0">
                <a:latin typeface="Arial" charset="0"/>
              </a:rPr>
              <a:t>•	Turns Germany into totalitarian state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r>
              <a:rPr lang="en-US" dirty="0" smtClean="0">
                <a:latin typeface="Arial" charset="0"/>
              </a:rPr>
              <a:t>•	Uses brutal tactics to eliminate enemies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r>
              <a:rPr lang="en-US" dirty="0" smtClean="0">
                <a:latin typeface="Arial" charset="0"/>
              </a:rPr>
              <a:t>•	Nazis take command of economy</a:t>
            </a:r>
          </a:p>
          <a:p>
            <a:r>
              <a:rPr lang="en-US" dirty="0" smtClean="0">
                <a:latin typeface="Arial" charset="0"/>
              </a:rPr>
              <a:t>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714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8000"/>
                </a:solidFill>
                <a:latin typeface="Arial" charset="0"/>
              </a:rPr>
              <a:t>Mein </a:t>
            </a:r>
            <a:r>
              <a:rPr lang="en-US" b="1" i="1" dirty="0" err="1" smtClean="0">
                <a:solidFill>
                  <a:srgbClr val="008000"/>
                </a:solidFill>
                <a:latin typeface="Arial" charset="0"/>
              </a:rPr>
              <a:t>Kampf</a:t>
            </a:r>
            <a:r>
              <a:rPr lang="en-US" dirty="0" smtClean="0">
                <a:latin typeface="Arial" charset="0"/>
              </a:rPr>
              <a:t>—Hitler‘s book</a:t>
            </a:r>
            <a:r>
              <a:rPr lang="en-US" b="1" dirty="0" smtClean="0"/>
              <a:t> promoted German superiority </a:t>
            </a:r>
          </a:p>
          <a:p>
            <a:r>
              <a:rPr lang="en-US" dirty="0" smtClean="0">
                <a:latin typeface="Arial" charset="0"/>
              </a:rPr>
              <a:t>Hitler believes that Germany needs </a:t>
            </a:r>
            <a:r>
              <a:rPr lang="en-US" b="1" i="1" dirty="0" smtClean="0">
                <a:solidFill>
                  <a:srgbClr val="008000"/>
                </a:solidFill>
                <a:latin typeface="Arial" charset="0"/>
              </a:rPr>
              <a:t>lebensraum</a:t>
            </a:r>
            <a:r>
              <a:rPr lang="en-US" b="1" i="1" dirty="0" smtClean="0">
                <a:latin typeface="Arial" charset="0"/>
              </a:rPr>
              <a:t>,</a:t>
            </a:r>
            <a:r>
              <a:rPr lang="en-US" dirty="0" smtClean="0">
                <a:latin typeface="Arial" charset="0"/>
              </a:rPr>
              <a:t> or living space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r>
              <a:rPr lang="en-US" dirty="0" smtClean="0">
                <a:latin typeface="Arial" charset="0"/>
                <a:cs typeface="Times New Roman" pitchFamily="18" charset="0"/>
              </a:rPr>
              <a:t>Germans turn to Hitler when economy collapses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429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4525963"/>
          </a:xfrm>
        </p:spPr>
        <p:txBody>
          <a:bodyPr/>
          <a:lstStyle/>
          <a:p>
            <a:endParaRPr lang="en-US" b="1" dirty="0"/>
          </a:p>
        </p:txBody>
      </p:sp>
      <p:pic>
        <p:nvPicPr>
          <p:cNvPr id="12292" name="Picture 4" descr="Image:Ac.meinkamp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67000"/>
            <a:ext cx="259873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28925"/>
            <a:ext cx="5562600" cy="36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25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</a:rPr>
              <a:t>World Is Divided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Most of eastern Europe falls to dictators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r>
              <a:rPr lang="en-US" dirty="0" smtClean="0">
                <a:latin typeface="Arial" charset="0"/>
              </a:rPr>
              <a:t>Only Czechoslovakia retains democratic government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r>
              <a:rPr lang="en-US" dirty="0" smtClean="0">
                <a:latin typeface="Arial" charset="0"/>
                <a:cs typeface="Times New Roman" pitchFamily="18" charset="0"/>
              </a:rPr>
              <a:t>World splits into two camps—democratic and totalitarian/Fascist</a:t>
            </a:r>
            <a:r>
              <a:rPr lang="en-US" dirty="0" smtClean="0">
                <a:latin typeface="Arial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515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4525963"/>
          </a:xfrm>
        </p:spPr>
        <p:txBody>
          <a:bodyPr/>
          <a:lstStyle/>
          <a:p>
            <a:r>
              <a:rPr lang="en-US" b="1" dirty="0" smtClean="0"/>
              <a:t>Fascist </a:t>
            </a:r>
            <a:r>
              <a:rPr lang="en-US" b="1" dirty="0"/>
              <a:t>leaders came to power in Italy and Germany because they exploited economic hardships to gain support.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5334000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38400"/>
            <a:ext cx="321945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50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 charset="0"/>
              </a:rPr>
              <a:t>Unstable New Democracies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After WWI Fall </a:t>
            </a:r>
            <a:r>
              <a:rPr lang="en-US" dirty="0" smtClean="0">
                <a:latin typeface="Arial" charset="0"/>
              </a:rPr>
              <a:t>of kingdoms, empires creates new democracies in Europe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r>
              <a:rPr lang="en-US" dirty="0" smtClean="0">
                <a:latin typeface="Arial" charset="0"/>
              </a:rPr>
              <a:t>People have little experience with representative government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r>
              <a:rPr lang="en-US" dirty="0" smtClean="0">
                <a:latin typeface="Arial" charset="0"/>
              </a:rPr>
              <a:t>Frequent changes in government create instability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endParaRPr lang="en-US" dirty="0" smtClean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473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C0000"/>
                </a:solidFill>
                <a:cs typeface="Times New Roman" pitchFamily="18" charset="0"/>
              </a:rPr>
              <a:t>The Weimar Republic </a:t>
            </a:r>
            <a:br>
              <a:rPr lang="en-US" b="1" dirty="0" smtClean="0">
                <a:solidFill>
                  <a:srgbClr val="CC0000"/>
                </a:solidFill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b="1" dirty="0" smtClean="0">
                <a:solidFill>
                  <a:srgbClr val="008000"/>
                </a:solidFill>
              </a:rPr>
              <a:t>Weimar Republic</a:t>
            </a:r>
            <a:r>
              <a:rPr lang="en-US" dirty="0" smtClean="0"/>
              <a:t>—democratic government formed in 1919 has serious weaknesses</a:t>
            </a:r>
          </a:p>
          <a:p>
            <a:pPr marL="0" indent="0"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3600" b="1" dirty="0" smtClean="0"/>
              <a:t>Inflation Causes Crisis in Germany</a:t>
            </a:r>
            <a:endParaRPr lang="en-US" sz="3600" dirty="0" smtClean="0">
              <a:cs typeface="Times New Roman" pitchFamily="18" charset="0"/>
            </a:endParaRPr>
          </a:p>
          <a:p>
            <a:pPr>
              <a:tabLst>
                <a:tab pos="228600" algn="l"/>
                <a:tab pos="457200" algn="l"/>
                <a:tab pos="685800" algn="l"/>
              </a:tabLst>
            </a:pPr>
            <a:r>
              <a:rPr lang="en-US" dirty="0" smtClean="0"/>
              <a:t>Value of German currency falls dramatically</a:t>
            </a:r>
          </a:p>
          <a:p>
            <a:pPr marL="0" indent="0">
              <a:buNone/>
              <a:tabLst>
                <a:tab pos="228600" algn="l"/>
                <a:tab pos="457200" algn="l"/>
              </a:tabLst>
            </a:pPr>
            <a:r>
              <a:rPr lang="en-US" sz="3600" b="1" dirty="0" smtClean="0"/>
              <a:t>Attempts at Economic Stability</a:t>
            </a:r>
            <a:endParaRPr lang="en-US" sz="3600" dirty="0" smtClean="0">
              <a:cs typeface="Times New Roman" pitchFamily="18" charset="0"/>
            </a:endParaRPr>
          </a:p>
          <a:p>
            <a:pPr>
              <a:tabLst>
                <a:tab pos="228600" algn="l"/>
                <a:tab pos="457200" algn="l"/>
              </a:tabLst>
            </a:pPr>
            <a:r>
              <a:rPr lang="en-US" dirty="0" smtClean="0"/>
              <a:t>American loans help revive German economy</a:t>
            </a:r>
          </a:p>
          <a:p>
            <a:pPr marL="0" indent="0"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3600" b="1" dirty="0" smtClean="0"/>
              <a:t>Efforts at a Lasting Peace</a:t>
            </a:r>
            <a:endParaRPr lang="en-US" sz="3600" dirty="0" smtClean="0">
              <a:cs typeface="Times New Roman" pitchFamily="18" charset="0"/>
            </a:endParaRPr>
          </a:p>
          <a:p>
            <a:pPr>
              <a:tabLst>
                <a:tab pos="228600" algn="l"/>
                <a:tab pos="457200" algn="l"/>
                <a:tab pos="685800" algn="l"/>
              </a:tabLst>
            </a:pPr>
            <a:r>
              <a:rPr lang="en-US" dirty="0" smtClean="0"/>
              <a:t>Germany and France sign treaty pledging no more war</a:t>
            </a:r>
            <a:endParaRPr lang="en-US" dirty="0" smtClean="0">
              <a:cs typeface="Times New Roman" pitchFamily="18" charset="0"/>
            </a:endParaRPr>
          </a:p>
          <a:p>
            <a:pPr marL="0" indent="0" algn="ctr">
              <a:buNone/>
              <a:tabLst>
                <a:tab pos="228600" algn="l"/>
                <a:tab pos="457200" algn="l"/>
                <a:tab pos="685800" algn="l"/>
              </a:tabLst>
            </a:pPr>
            <a:endParaRPr lang="en-US" i="1" dirty="0" smtClean="0">
              <a:cs typeface="Times New Roman" pitchFamily="18" charset="0"/>
            </a:endParaRPr>
          </a:p>
          <a:p>
            <a:pPr marL="0" indent="0" algn="ctr"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i="1" dirty="0" smtClean="0">
                <a:cs typeface="Times New Roman" pitchFamily="18" charset="0"/>
              </a:rPr>
              <a:t>(how well did that work out? </a:t>
            </a:r>
            <a:r>
              <a:rPr lang="en-US" i="1" dirty="0" err="1" smtClean="0">
                <a:cs typeface="Times New Roman" pitchFamily="18" charset="0"/>
              </a:rPr>
              <a:t>Hmmmm</a:t>
            </a:r>
            <a:r>
              <a:rPr lang="en-US" i="1" dirty="0" smtClean="0">
                <a:cs typeface="Times New Roman" pitchFamily="18" charset="0"/>
              </a:rPr>
              <a:t>….)</a:t>
            </a:r>
            <a:endParaRPr lang="en-US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95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C0000"/>
                </a:solidFill>
                <a:cs typeface="Times New Roman" pitchFamily="18" charset="0"/>
              </a:rPr>
              <a:t>Financial Collapse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00" b="1" dirty="0" smtClean="0">
                <a:latin typeface="Arial" charset="0"/>
              </a:rPr>
              <a:t>A Flawed U.S. Economy</a:t>
            </a:r>
            <a:endParaRPr lang="en-US" sz="3600" dirty="0" smtClean="0">
              <a:latin typeface="Arial" charset="0"/>
              <a:cs typeface="Times New Roman" pitchFamily="18" charset="0"/>
            </a:endParaRPr>
          </a:p>
          <a:p>
            <a:r>
              <a:rPr lang="en-US" dirty="0" smtClean="0">
                <a:latin typeface="Arial" charset="0"/>
              </a:rPr>
              <a:t>Weaknesses in American economy cause serious problems around the world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600" b="1" dirty="0" smtClean="0">
              <a:latin typeface="Arial" charset="0"/>
            </a:endParaRPr>
          </a:p>
          <a:p>
            <a:pPr marL="0" indent="0">
              <a:buNone/>
            </a:pPr>
            <a:r>
              <a:rPr lang="en-US" sz="3600" b="1" dirty="0" smtClean="0">
                <a:latin typeface="Arial" charset="0"/>
              </a:rPr>
              <a:t>The Stock Market Crashes</a:t>
            </a:r>
            <a:endParaRPr lang="en-US" sz="3600" dirty="0" smtClean="0">
              <a:latin typeface="Arial" charset="0"/>
              <a:cs typeface="Times New Roman" pitchFamily="18" charset="0"/>
            </a:endParaRPr>
          </a:p>
          <a:p>
            <a:r>
              <a:rPr lang="en-US" dirty="0" smtClean="0">
                <a:latin typeface="Arial" charset="0"/>
              </a:rPr>
              <a:t>Stock prices too high, people buy stocks on credit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r>
              <a:rPr lang="en-US" dirty="0">
                <a:latin typeface="Arial" charset="0"/>
              </a:rPr>
              <a:t>I</a:t>
            </a:r>
            <a:r>
              <a:rPr lang="en-US" dirty="0" smtClean="0">
                <a:latin typeface="Arial" charset="0"/>
              </a:rPr>
              <a:t>nvestors sell stocks, prices fall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r>
              <a:rPr lang="en-US" dirty="0" smtClean="0">
                <a:latin typeface="Arial" charset="0"/>
                <a:cs typeface="Times New Roman" pitchFamily="18" charset="0"/>
              </a:rPr>
              <a:t>On October 29, 1929, stock market collapses as </a:t>
            </a:r>
          </a:p>
          <a:p>
            <a:pPr marL="0" indent="0">
              <a:buNone/>
            </a:pPr>
            <a:r>
              <a:rPr lang="en-US" dirty="0" smtClean="0">
                <a:latin typeface="Arial" charset="0"/>
                <a:cs typeface="Times New Roman" pitchFamily="18" charset="0"/>
              </a:rPr>
              <a:t>prices plummet</a:t>
            </a:r>
            <a:r>
              <a:rPr lang="en-US" dirty="0" smtClean="0">
                <a:latin typeface="Arial" charset="0"/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600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 Global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228600" algn="l"/>
                <a:tab pos="457200" algn="l"/>
              </a:tabLst>
            </a:pPr>
            <a:r>
              <a:rPr lang="en-US" b="1" dirty="0" smtClean="0">
                <a:solidFill>
                  <a:srgbClr val="008000"/>
                </a:solidFill>
              </a:rPr>
              <a:t>Great Depression</a:t>
            </a:r>
            <a:r>
              <a:rPr lang="en-US" dirty="0" smtClean="0"/>
              <a:t>—business slump of 1930s, bank failures, loss of savings, unemployment</a:t>
            </a:r>
          </a:p>
          <a:p>
            <a:pPr marL="0" indent="0"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3600" b="1" dirty="0" smtClean="0"/>
              <a:t>Effects Throughout the World</a:t>
            </a:r>
            <a:endParaRPr lang="en-US" sz="3600" dirty="0" smtClean="0">
              <a:cs typeface="Times New Roman" pitchFamily="18" charset="0"/>
            </a:endParaRPr>
          </a:p>
          <a:p>
            <a:pPr>
              <a:tabLst>
                <a:tab pos="228600" algn="l"/>
                <a:tab pos="457200" algn="l"/>
                <a:tab pos="685800" algn="l"/>
              </a:tabLst>
            </a:pPr>
            <a:r>
              <a:rPr lang="en-US" dirty="0" smtClean="0"/>
              <a:t>American economic problems create problems in other countries</a:t>
            </a:r>
            <a:endParaRPr lang="en-US" dirty="0" smtClean="0">
              <a:cs typeface="Times New Roman" pitchFamily="18" charset="0"/>
            </a:endParaRPr>
          </a:p>
          <a:p>
            <a:pPr>
              <a:tabLst>
                <a:tab pos="228600" algn="l"/>
                <a:tab pos="457200" algn="l"/>
                <a:tab pos="685800" algn="l"/>
              </a:tabLst>
            </a:pPr>
            <a:r>
              <a:rPr lang="en-US" dirty="0" smtClean="0"/>
              <a:t>World trade falls sharply</a:t>
            </a:r>
          </a:p>
          <a:p>
            <a:pPr>
              <a:tabLst>
                <a:tab pos="228600" algn="l"/>
                <a:tab pos="457200" algn="l"/>
                <a:tab pos="685800" algn="l"/>
              </a:tabLst>
            </a:pPr>
            <a:r>
              <a:rPr lang="en-US" dirty="0" smtClean="0">
                <a:cs typeface="Times New Roman" pitchFamily="18" charset="0"/>
              </a:rPr>
              <a:t>US Loans stop, no more investment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179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C0000"/>
                </a:solidFill>
                <a:cs typeface="Times New Roman" pitchFamily="18" charset="0"/>
              </a:rPr>
              <a:t>The World Confronts the Crisis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1" dirty="0" smtClean="0">
                <a:latin typeface="Arial" charset="0"/>
              </a:rPr>
              <a:t>Britain Takes Steps to Improve Its Economy</a:t>
            </a:r>
            <a:endParaRPr lang="en-US" sz="3600" dirty="0" smtClean="0">
              <a:latin typeface="Arial" charset="0"/>
              <a:cs typeface="Times New Roman" pitchFamily="18" charset="0"/>
            </a:endParaRPr>
          </a:p>
          <a:p>
            <a:r>
              <a:rPr lang="en-US" dirty="0" smtClean="0">
                <a:latin typeface="Arial" charset="0"/>
              </a:rPr>
              <a:t>British voters elect coalition government, avoids political extremes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r>
              <a:rPr lang="en-US" dirty="0" smtClean="0">
                <a:latin typeface="Arial" charset="0"/>
              </a:rPr>
              <a:t>Government brings about slow, steady economic recovery</a:t>
            </a:r>
          </a:p>
          <a:p>
            <a:pPr marL="0" indent="0">
              <a:buNone/>
            </a:pPr>
            <a:r>
              <a:rPr lang="en-US" sz="3600" b="1" dirty="0" smtClean="0">
                <a:latin typeface="Arial" charset="0"/>
              </a:rPr>
              <a:t>France Responds to Economic Crisis</a:t>
            </a:r>
            <a:endParaRPr lang="en-US" sz="3600" dirty="0" smtClean="0">
              <a:latin typeface="Arial" charset="0"/>
              <a:cs typeface="Times New Roman" pitchFamily="18" charset="0"/>
            </a:endParaRPr>
          </a:p>
          <a:p>
            <a:r>
              <a:rPr lang="en-US" dirty="0" smtClean="0">
                <a:latin typeface="Arial" charset="0"/>
              </a:rPr>
              <a:t>France has more self-sufficient economy</a:t>
            </a:r>
            <a:endParaRPr lang="en-US" dirty="0" smtClean="0">
              <a:latin typeface="Arial" charset="0"/>
              <a:cs typeface="Times New Roman" pitchFamily="18" charset="0"/>
            </a:endParaRPr>
          </a:p>
          <a:p>
            <a:r>
              <a:rPr lang="en-US" dirty="0" smtClean="0">
                <a:latin typeface="Arial" charset="0"/>
              </a:rPr>
              <a:t>Preserves democracy in spite of economic troubles</a:t>
            </a:r>
          </a:p>
          <a:p>
            <a:endParaRPr lang="en-US" dirty="0" smtClean="0">
              <a:latin typeface="Arial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16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8000"/>
                </a:solidFill>
                <a:latin typeface="Arial" charset="0"/>
              </a:rPr>
              <a:t>Fascism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Emphasizes nationalism and loyalty to authoritarian 	leader</a:t>
            </a:r>
          </a:p>
          <a:p>
            <a:r>
              <a:rPr lang="en-US" b="1" dirty="0" err="1" smtClean="0"/>
              <a:t>Facist</a:t>
            </a:r>
            <a:r>
              <a:rPr lang="en-US" b="1" dirty="0" smtClean="0"/>
              <a:t> governments came to power in </a:t>
            </a:r>
            <a:r>
              <a:rPr lang="en-US" b="1" dirty="0" smtClean="0">
                <a:solidFill>
                  <a:srgbClr val="FFFF00"/>
                </a:solidFill>
              </a:rPr>
              <a:t>Germany</a:t>
            </a:r>
            <a:r>
              <a:rPr lang="en-US" b="1" dirty="0" smtClean="0"/>
              <a:t>, </a:t>
            </a:r>
            <a:r>
              <a:rPr lang="en-US" b="1" dirty="0" smtClean="0">
                <a:solidFill>
                  <a:srgbClr val="FFFF00"/>
                </a:solidFill>
              </a:rPr>
              <a:t>Italy</a:t>
            </a:r>
            <a:r>
              <a:rPr lang="en-US" b="1" dirty="0" smtClean="0"/>
              <a:t>, and </a:t>
            </a:r>
            <a:r>
              <a:rPr lang="en-US" b="1" dirty="0" smtClean="0">
                <a:solidFill>
                  <a:srgbClr val="FFFF00"/>
                </a:solidFill>
              </a:rPr>
              <a:t>Spain</a:t>
            </a:r>
            <a:r>
              <a:rPr lang="en-US" b="1" dirty="0"/>
              <a:t> </a:t>
            </a:r>
            <a:r>
              <a:rPr lang="en-US" b="1" dirty="0" smtClean="0"/>
              <a:t>due to the severe economic and social problems that existed in Europe after </a:t>
            </a:r>
            <a:r>
              <a:rPr lang="en-US" b="1" dirty="0" smtClean="0">
                <a:solidFill>
                  <a:srgbClr val="FFFF00"/>
                </a:solidFill>
              </a:rPr>
              <a:t>WWI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 smtClean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34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4525963"/>
          </a:xfrm>
        </p:spPr>
        <p:txBody>
          <a:bodyPr/>
          <a:lstStyle/>
          <a:p>
            <a:endParaRPr lang="en-US" b="1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62200"/>
            <a:ext cx="2859088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172200" y="6248400"/>
            <a:ext cx="285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00"/>
                </a:solidFill>
              </a:rPr>
              <a:t>Francisco Franco; Spain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273526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09550" y="6262688"/>
            <a:ext cx="260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00"/>
                </a:solidFill>
              </a:rPr>
              <a:t>Benito Mussolini; Italy</a:t>
            </a: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2362200"/>
            <a:ext cx="26479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222625" y="6262688"/>
            <a:ext cx="254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00"/>
                </a:solidFill>
              </a:rPr>
              <a:t>Adolf Hitler; Germany</a:t>
            </a:r>
          </a:p>
        </p:txBody>
      </p:sp>
    </p:spTree>
    <p:extLst>
      <p:ext uri="{BB962C8B-B14F-4D97-AF65-F5344CB8AC3E}">
        <p14:creationId xmlns:p14="http://schemas.microsoft.com/office/powerpoint/2010/main" val="71059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4525963"/>
          </a:xfrm>
        </p:spPr>
        <p:txBody>
          <a:bodyPr/>
          <a:lstStyle/>
          <a:p>
            <a:endParaRPr lang="en-US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13000"/>
            <a:ext cx="5105400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438400"/>
            <a:ext cx="33369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54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384</Words>
  <Application>Microsoft Office PowerPoint</Application>
  <PresentationFormat>On-screen Show (4:3)</PresentationFormat>
  <Paragraphs>74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Default Design</vt:lpstr>
      <vt:lpstr>Agenda 3-19</vt:lpstr>
      <vt:lpstr>Unstable New Democracies</vt:lpstr>
      <vt:lpstr>The Weimar Republic  </vt:lpstr>
      <vt:lpstr>Financial Collapse </vt:lpstr>
      <vt:lpstr>A Global Depression</vt:lpstr>
      <vt:lpstr>The World Confronts the Crisis </vt:lpstr>
      <vt:lpstr>Fascism</vt:lpstr>
      <vt:lpstr>PowerPoint Presentation</vt:lpstr>
      <vt:lpstr>PowerPoint Presentation</vt:lpstr>
      <vt:lpstr>Fascism’s Rise in Italy  </vt:lpstr>
      <vt:lpstr>PowerPoint Presentation</vt:lpstr>
      <vt:lpstr>NAZI’S!!!</vt:lpstr>
      <vt:lpstr>Hitler</vt:lpstr>
      <vt:lpstr>PowerPoint Presentation</vt:lpstr>
      <vt:lpstr>World Is Divided</vt:lpstr>
      <vt:lpstr>PowerPoint Presentation</vt:lpstr>
    </vt:vector>
  </TitlesOfParts>
  <Company>Rochester City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3-19</dc:title>
  <dc:creator>Tobin, Michael R</dc:creator>
  <cp:lastModifiedBy>Tobin, Michael R</cp:lastModifiedBy>
  <cp:revision>5</cp:revision>
  <dcterms:created xsi:type="dcterms:W3CDTF">2013-03-19T15:11:23Z</dcterms:created>
  <dcterms:modified xsi:type="dcterms:W3CDTF">2013-03-19T17:47:57Z</dcterms:modified>
</cp:coreProperties>
</file>